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  <p:sldMasterId id="2147483670" r:id="rId5"/>
  </p:sldMasterIdLst>
  <p:notesMasterIdLst>
    <p:notesMasterId r:id="rId24"/>
  </p:notesMasterIdLst>
  <p:sldIdLst>
    <p:sldId id="256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Cabin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Impact" panose="020B0806030902050204" pitchFamily="3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1216AD-661D-4270-B649-4393EF5C1306}">
  <a:tblStyle styleId="{531216AD-661D-4270-B649-4393EF5C13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UNNINGHAM Kate [Southern River College]" userId="S::kate.deworboies@education.wa.edu.au::5bf6eda4-81ec-415a-848c-37a20f8ce596" providerId="AD" clId="Web-{A8656AAC-CD99-460C-885D-41D417B89586}"/>
    <pc:docChg chg="delSld">
      <pc:chgData name="CUNNINGHAM Kate [Southern River College]" userId="S::kate.deworboies@education.wa.edu.au::5bf6eda4-81ec-415a-848c-37a20f8ce596" providerId="AD" clId="Web-{A8656AAC-CD99-460C-885D-41D417B89586}" dt="2022-06-18T09:19:03.489" v="0"/>
      <pc:docMkLst>
        <pc:docMk/>
      </pc:docMkLst>
      <pc:sldChg chg="del">
        <pc:chgData name="CUNNINGHAM Kate [Southern River College]" userId="S::kate.deworboies@education.wa.edu.au::5bf6eda4-81ec-415a-848c-37a20f8ce596" providerId="AD" clId="Web-{A8656AAC-CD99-460C-885D-41D417B89586}" dt="2022-06-18T09:19:03.489" v="0"/>
        <pc:sldMkLst>
          <pc:docMk/>
          <pc:sldMk cId="0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big-set-of-different-domestic-animals-cats-vector-16043579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4753aca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4753aca9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8ba39d8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38ba39d8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475fc9bb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6475fc9bb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38ba39d8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38ba39d8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https://www.vectorstock.com/royalty-free-vector/big-set-of-different-domestic-animals-cats-vector-16043579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ea8469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ea8469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8ba39d8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8ba39d8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8ba39d8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8ba39d8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38ba39d8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38ba39d8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38ba39d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38ba39d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938759" y="286789"/>
            <a:ext cx="76338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Impact"/>
              <a:buNone/>
              <a:defRPr sz="38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938759" y="1714501"/>
            <a:ext cx="76338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sz="14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938759" y="4781759"/>
            <a:ext cx="17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3028950" y="4781759"/>
            <a:ext cx="30861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6457951" y="4781759"/>
            <a:ext cx="21144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 amt="49000"/>
          </a:blip>
          <a:srcRect l="1293" t="21824" b="21824"/>
          <a:stretch/>
        </p:blipFill>
        <p:spPr>
          <a:xfrm>
            <a:off x="0" y="0"/>
            <a:ext cx="9143998" cy="514350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Google Shape;138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WHY WE CLASSIFY ANIMALS</a:t>
            </a:r>
            <a:r>
              <a:rPr lang="en-GB" sz="6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6000"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311700" y="2911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We will explain why we classify organisms.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2"/>
          </p:nvPr>
        </p:nvSpPr>
        <p:spPr>
          <a:xfrm>
            <a:off x="453850" y="690925"/>
            <a:ext cx="61737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</a:rPr>
              <a:t>Classification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is a system of sorting organisms₁ such as plants and animals into different groups based on observable₂ features.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There are</a:t>
            </a:r>
            <a:r>
              <a:rPr lang="en-GB" sz="1600">
                <a:solidFill>
                  <a:schemeClr val="dk1"/>
                </a:solidFill>
              </a:rPr>
              <a:t> billions of different types of plants and animals that need to be classified into specific groups.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Classification helps identify newly discovered plants and animals that look similar to other animals.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20" name="Google Shape;220;p36"/>
          <p:cNvGraphicFramePr/>
          <p:nvPr>
            <p:extLst>
              <p:ext uri="{D42A27DB-BD31-4B8C-83A1-F6EECF244321}">
                <p14:modId xmlns:p14="http://schemas.microsoft.com/office/powerpoint/2010/main" val="2338265523"/>
              </p:ext>
            </p:extLst>
          </p:nvPr>
        </p:nvGraphicFramePr>
        <p:xfrm>
          <a:off x="6815245" y="701126"/>
          <a:ext cx="2142625" cy="1321805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observable feature helps you classify this animal as a bird?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1" name="Google Shape;221;p36"/>
          <p:cNvGraphicFramePr/>
          <p:nvPr/>
        </p:nvGraphicFramePr>
        <p:xfrm>
          <a:off x="6819325" y="3994150"/>
          <a:ext cx="2134475" cy="86862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Living things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What they look like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578" y="1884662"/>
            <a:ext cx="2023960" cy="165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75" y="3227425"/>
            <a:ext cx="2969951" cy="17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 descr="Image result for invertebrates white backgrou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8438" y="3369289"/>
            <a:ext cx="922111" cy="72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 descr="Image result for molluscs white background"/>
          <p:cNvPicPr preferRelativeResize="0"/>
          <p:nvPr/>
        </p:nvPicPr>
        <p:blipFill rotWithShape="1">
          <a:blip r:embed="rId6">
            <a:alphaModFix/>
          </a:blip>
          <a:srcRect l="5742" t="21284" r="9310" b="14258"/>
          <a:stretch/>
        </p:blipFill>
        <p:spPr>
          <a:xfrm>
            <a:off x="3911514" y="4269371"/>
            <a:ext cx="1205015" cy="68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 descr="Image result for scorpion white backgroun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4856" y="3474303"/>
            <a:ext cx="776257" cy="72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0588" y="4414464"/>
            <a:ext cx="1205015" cy="440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1844" y="3304300"/>
            <a:ext cx="922111" cy="85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Image result for pencil">
            <a:extLst>
              <a:ext uri="{FF2B5EF4-FFF2-40B4-BE49-F238E27FC236}">
                <a16:creationId xmlns:a16="http://schemas.microsoft.com/office/drawing/2014/main" id="{C9CF48DC-CD48-405B-906D-4346C4E26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002050" y="-45646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2"/>
          </p:nvPr>
        </p:nvSpPr>
        <p:spPr>
          <a:xfrm>
            <a:off x="467600" y="667250"/>
            <a:ext cx="61173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Taxonomists</a:t>
            </a:r>
            <a:r>
              <a:rPr lang="en-GB">
                <a:solidFill>
                  <a:schemeClr val="dk1"/>
                </a:solidFill>
              </a:rPr>
              <a:t> are scientists who classify₁ plants and animals.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Scientist speak different languages so they need a worldwide classification system to help classify similar animals.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235" name="Google Shape;235;p37"/>
          <p:cNvGraphicFramePr/>
          <p:nvPr>
            <p:extLst>
              <p:ext uri="{D42A27DB-BD31-4B8C-83A1-F6EECF244321}">
                <p14:modId xmlns:p14="http://schemas.microsoft.com/office/powerpoint/2010/main" val="2898870622"/>
              </p:ext>
            </p:extLst>
          </p:nvPr>
        </p:nvGraphicFramePr>
        <p:xfrm>
          <a:off x="6832099" y="1008646"/>
          <a:ext cx="2142625" cy="129888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it important to have a classification system that is used worldwide?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6" name="Google Shape;236;p37"/>
          <p:cNvGraphicFramePr/>
          <p:nvPr/>
        </p:nvGraphicFramePr>
        <p:xfrm>
          <a:off x="6970900" y="4191325"/>
          <a:ext cx="2089125" cy="70098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08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group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25" y="2468575"/>
            <a:ext cx="4591300" cy="254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37"/>
          <p:cNvGraphicFramePr/>
          <p:nvPr/>
        </p:nvGraphicFramePr>
        <p:xfrm>
          <a:off x="6903375" y="2522013"/>
          <a:ext cx="2000075" cy="1454825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86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English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rhinoceros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French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rhinocéros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Italian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rinoceronte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2" descr="Image result for pencil">
            <a:extLst>
              <a:ext uri="{FF2B5EF4-FFF2-40B4-BE49-F238E27FC236}">
                <a16:creationId xmlns:a16="http://schemas.microsoft.com/office/drawing/2014/main" id="{93281938-07EE-4C02-8708-7C7FB4283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2"/>
          </p:nvPr>
        </p:nvSpPr>
        <p:spPr>
          <a:xfrm>
            <a:off x="368900" y="668975"/>
            <a:ext cx="6316200" cy="24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Animals can be classified in lots of different ways but scientists will use observable₁ features.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Observable features used to classify animals include: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Body cover: fur, scales, feathers, skin.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Amount of legs: 2, 4, 6, 8.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Body feature: shell, tentacles, claws, tail.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45" name="Google Shape;245;p38"/>
          <p:cNvGraphicFramePr/>
          <p:nvPr>
            <p:extLst>
              <p:ext uri="{D42A27DB-BD31-4B8C-83A1-F6EECF244321}">
                <p14:modId xmlns:p14="http://schemas.microsoft.com/office/powerpoint/2010/main" val="1461006249"/>
              </p:ext>
            </p:extLst>
          </p:nvPr>
        </p:nvGraphicFramePr>
        <p:xfrm>
          <a:off x="4841936" y="3888965"/>
          <a:ext cx="2142625" cy="108928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an observable feature of this lion?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6" name="Google Shape;246;p38"/>
          <p:cNvGraphicFramePr/>
          <p:nvPr/>
        </p:nvGraphicFramePr>
        <p:xfrm>
          <a:off x="7162400" y="3892850"/>
          <a:ext cx="1780425" cy="70099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178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1- 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they look like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125" y="1717300"/>
            <a:ext cx="1866950" cy="208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Image result for pencil">
            <a:extLst>
              <a:ext uri="{FF2B5EF4-FFF2-40B4-BE49-F238E27FC236}">
                <a16:creationId xmlns:a16="http://schemas.microsoft.com/office/drawing/2014/main" id="{CA77221F-CDA8-4CFE-992C-566A43BE2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704575" y="266050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 descr="Image result for fish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6100" y="4150357"/>
            <a:ext cx="1068575" cy="75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5623" y="2447008"/>
            <a:ext cx="1084800" cy="108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3329" y="3857139"/>
            <a:ext cx="1273459" cy="10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200" y="4015125"/>
            <a:ext cx="1145400" cy="4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44002" y="3759950"/>
            <a:ext cx="1707773" cy="127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6335122">
            <a:off x="6361152" y="3143454"/>
            <a:ext cx="783067" cy="77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45357" y="3938639"/>
            <a:ext cx="1068581" cy="9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08852" y="3888212"/>
            <a:ext cx="961325" cy="81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44400" y="1462200"/>
            <a:ext cx="5099352" cy="22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/>
          <p:nvPr/>
        </p:nvSpPr>
        <p:spPr>
          <a:xfrm>
            <a:off x="553571" y="3610468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Giraffe</a:t>
            </a:r>
            <a:endParaRPr sz="14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350830" y="4453690"/>
            <a:ext cx="129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Earthworm</a:t>
            </a:r>
            <a:endParaRPr sz="1100"/>
          </a:p>
        </p:txBody>
      </p:sp>
      <p:sp>
        <p:nvSpPr>
          <p:cNvPr id="264" name="Google Shape;264;p39"/>
          <p:cNvSpPr txBox="1"/>
          <p:nvPr/>
        </p:nvSpPr>
        <p:spPr>
          <a:xfrm>
            <a:off x="2672715" y="4003851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Tiger</a:t>
            </a:r>
            <a:endParaRPr sz="1100"/>
          </a:p>
        </p:txBody>
      </p:sp>
      <p:sp>
        <p:nvSpPr>
          <p:cNvPr id="265" name="Google Shape;265;p39"/>
          <p:cNvSpPr txBox="1"/>
          <p:nvPr/>
        </p:nvSpPr>
        <p:spPr>
          <a:xfrm>
            <a:off x="1957073" y="3394809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Emu</a:t>
            </a:r>
            <a:endParaRPr sz="1100"/>
          </a:p>
        </p:txBody>
      </p:sp>
      <p:sp>
        <p:nvSpPr>
          <p:cNvPr id="266" name="Google Shape;266;p39"/>
          <p:cNvSpPr txBox="1"/>
          <p:nvPr/>
        </p:nvSpPr>
        <p:spPr>
          <a:xfrm>
            <a:off x="4092593" y="2384288"/>
            <a:ext cx="95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Crocodile</a:t>
            </a:r>
            <a:endParaRPr sz="1100"/>
          </a:p>
        </p:txBody>
      </p:sp>
      <p:sp>
        <p:nvSpPr>
          <p:cNvPr id="267" name="Google Shape;267;p39"/>
          <p:cNvSpPr txBox="1"/>
          <p:nvPr/>
        </p:nvSpPr>
        <p:spPr>
          <a:xfrm>
            <a:off x="3075030" y="3333570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Kangaroo</a:t>
            </a:r>
            <a:endParaRPr sz="1100"/>
          </a:p>
        </p:txBody>
      </p:sp>
      <p:sp>
        <p:nvSpPr>
          <p:cNvPr id="268" name="Google Shape;268;p39"/>
          <p:cNvSpPr txBox="1"/>
          <p:nvPr/>
        </p:nvSpPr>
        <p:spPr>
          <a:xfrm>
            <a:off x="4148691" y="4095963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Cobra</a:t>
            </a:r>
            <a:endParaRPr sz="1100"/>
          </a:p>
        </p:txBody>
      </p:sp>
      <p:sp>
        <p:nvSpPr>
          <p:cNvPr id="269" name="Google Shape;269;p39"/>
          <p:cNvSpPr txBox="1"/>
          <p:nvPr/>
        </p:nvSpPr>
        <p:spPr>
          <a:xfrm>
            <a:off x="5674351" y="3888198"/>
            <a:ext cx="93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Scorpion</a:t>
            </a:r>
            <a:endParaRPr sz="1100"/>
          </a:p>
        </p:txBody>
      </p:sp>
      <p:sp>
        <p:nvSpPr>
          <p:cNvPr id="270" name="Google Shape;270;p39"/>
          <p:cNvSpPr txBox="1"/>
          <p:nvPr/>
        </p:nvSpPr>
        <p:spPr>
          <a:xfrm>
            <a:off x="5543745" y="2318211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Cat</a:t>
            </a:r>
            <a:endParaRPr sz="1100"/>
          </a:p>
        </p:txBody>
      </p:sp>
      <p:sp>
        <p:nvSpPr>
          <p:cNvPr id="271" name="Google Shape;271;p39"/>
          <p:cNvSpPr txBox="1"/>
          <p:nvPr/>
        </p:nvSpPr>
        <p:spPr>
          <a:xfrm>
            <a:off x="6272017" y="2928759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Fly</a:t>
            </a:r>
            <a:endParaRPr sz="1100"/>
          </a:p>
        </p:txBody>
      </p:sp>
      <p:sp>
        <p:nvSpPr>
          <p:cNvPr id="272" name="Google Shape;272;p39"/>
          <p:cNvSpPr txBox="1"/>
          <p:nvPr/>
        </p:nvSpPr>
        <p:spPr>
          <a:xfrm>
            <a:off x="6388541" y="4700188"/>
            <a:ext cx="108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Butterfly</a:t>
            </a:r>
            <a:endParaRPr sz="1100"/>
          </a:p>
        </p:txBody>
      </p:sp>
      <p:sp>
        <p:nvSpPr>
          <p:cNvPr id="273" name="Google Shape;273;p39"/>
          <p:cNvSpPr txBox="1"/>
          <p:nvPr/>
        </p:nvSpPr>
        <p:spPr>
          <a:xfrm>
            <a:off x="7669285" y="3857153"/>
            <a:ext cx="8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Goldfish</a:t>
            </a:r>
            <a:endParaRPr sz="110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explain why we classify organisms.</a:t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444400" y="729500"/>
            <a:ext cx="63027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Classify the following animals with your own observable features.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Did people in the class have similar or different ways to classify these animals?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76" name="Google Shape;276;p39"/>
          <p:cNvGraphicFramePr/>
          <p:nvPr/>
        </p:nvGraphicFramePr>
        <p:xfrm>
          <a:off x="7116820" y="1762950"/>
          <a:ext cx="1875875" cy="1784815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187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Classification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a system of sorting organisms such as plants and animals into different groups based on observable features.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7" name="Google Shape;277;p39"/>
          <p:cNvGraphicFramePr/>
          <p:nvPr/>
        </p:nvGraphicFramePr>
        <p:xfrm>
          <a:off x="6793300" y="52370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it important to have a system to classify animals?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" name="Picture 2" descr="Image result for pencil">
            <a:extLst>
              <a:ext uri="{FF2B5EF4-FFF2-40B4-BE49-F238E27FC236}">
                <a16:creationId xmlns:a16="http://schemas.microsoft.com/office/drawing/2014/main" id="{0DF27FFF-B699-41F0-A05C-31F4E5530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graphicFrame>
        <p:nvGraphicFramePr>
          <p:cNvPr id="283" name="Google Shape;283;p40"/>
          <p:cNvGraphicFramePr/>
          <p:nvPr/>
        </p:nvGraphicFramePr>
        <p:xfrm>
          <a:off x="6793300" y="52370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it important to have a system to classify animals?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4" name="Google Shape;284;p40"/>
          <p:cNvSpPr/>
          <p:nvPr/>
        </p:nvSpPr>
        <p:spPr>
          <a:xfrm>
            <a:off x="445675" y="766925"/>
            <a:ext cx="62409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Classify the following animals with your own observable features.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Did people in the class have similar or different ways to classify these animals?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85" name="Google Shape;285;p40"/>
          <p:cNvGraphicFramePr/>
          <p:nvPr/>
        </p:nvGraphicFramePr>
        <p:xfrm>
          <a:off x="6837658" y="1559425"/>
          <a:ext cx="2053925" cy="3210881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05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Classification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a system of sorting organisms such as plants and animals into different groups based on observable features.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Observable features used to classify animals include: 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entury Gothic"/>
                        <a:buChar char="●"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Body cover: fur, scales, feathers, skin.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entury Gothic"/>
                        <a:buChar char="●"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Amount of legs: 2, 4, 6, 8. 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entury Gothic"/>
                        <a:buChar char="●"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Body feature: shell, tentacles, claws, tail. 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49" y="1624487"/>
            <a:ext cx="6027162" cy="33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sp>
        <p:nvSpPr>
          <p:cNvPr id="292" name="Google Shape;292;p4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28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Scientists use a scientific classification system to sort plants and animals into thousands of different groups. This helps them in the following ways: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To discover and name new organisms.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Identify animals as common or endangered.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Find animals that live in different places but look and live similar lives.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graphicFrame>
        <p:nvGraphicFramePr>
          <p:cNvPr id="293" name="Google Shape;293;p41"/>
          <p:cNvGraphicFramePr/>
          <p:nvPr>
            <p:extLst>
              <p:ext uri="{D42A27DB-BD31-4B8C-83A1-F6EECF244321}">
                <p14:modId xmlns:p14="http://schemas.microsoft.com/office/powerpoint/2010/main" val="1522619494"/>
              </p:ext>
            </p:extLst>
          </p:nvPr>
        </p:nvGraphicFramePr>
        <p:xfrm>
          <a:off x="6748449" y="3074347"/>
          <a:ext cx="2142625" cy="1155205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an observable feature of these 2 animals?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4" name="Google Shape;294;p41"/>
          <p:cNvPicPr preferRelativeResize="0"/>
          <p:nvPr/>
        </p:nvPicPr>
        <p:blipFill rotWithShape="1">
          <a:blip r:embed="rId3">
            <a:alphaModFix/>
          </a:blip>
          <a:srcRect l="14886" t="26508"/>
          <a:stretch/>
        </p:blipFill>
        <p:spPr>
          <a:xfrm>
            <a:off x="1672674" y="3444850"/>
            <a:ext cx="5075775" cy="17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/>
        </p:nvSpPr>
        <p:spPr>
          <a:xfrm>
            <a:off x="9635975" y="2803750"/>
            <a:ext cx="36999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7 of the 13 types of whales are endangered.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Many have similar features, diets and habitats 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025" y="1950711"/>
            <a:ext cx="1151525" cy="78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 rotWithShape="1">
          <a:blip r:embed="rId5">
            <a:alphaModFix/>
          </a:blip>
          <a:srcRect l="1693" t="18403" r="20997" b="6997"/>
          <a:stretch/>
        </p:blipFill>
        <p:spPr>
          <a:xfrm>
            <a:off x="7739550" y="1973287"/>
            <a:ext cx="1151524" cy="7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DC66F2E6-27F2-48FA-90B2-A57790EA1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body" idx="2"/>
          </p:nvPr>
        </p:nvSpPr>
        <p:spPr>
          <a:xfrm>
            <a:off x="423700" y="569700"/>
            <a:ext cx="6261600" cy="19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highlight>
                  <a:srgbClr val="FFFFFF"/>
                </a:highlight>
              </a:rPr>
              <a:t>Classification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 is a system of sorting organisms₁ such as plants and animals into different groups based on observable₂ features.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Classification helps identify newly discovered plants and animals that look similar to other animals.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Scientist speak different languages so they need a worldwide classification system to help classify similar animals. </a:t>
            </a:r>
            <a:endParaRPr sz="1400"/>
          </a:p>
        </p:txBody>
      </p:sp>
      <p:graphicFrame>
        <p:nvGraphicFramePr>
          <p:cNvPr id="304" name="Google Shape;304;p42"/>
          <p:cNvGraphicFramePr/>
          <p:nvPr>
            <p:extLst>
              <p:ext uri="{D42A27DB-BD31-4B8C-83A1-F6EECF244321}">
                <p14:modId xmlns:p14="http://schemas.microsoft.com/office/powerpoint/2010/main" val="3912333415"/>
              </p:ext>
            </p:extLst>
          </p:nvPr>
        </p:nvGraphicFramePr>
        <p:xfrm>
          <a:off x="7117608" y="1076250"/>
          <a:ext cx="1880925" cy="288030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188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 </a:t>
                      </a:r>
                      <a:r>
                        <a:rPr lang="en-GB" sz="1100" dirty="0" err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italian</a:t>
                      </a: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scientists finds an animal she calls  </a:t>
                      </a:r>
                      <a:r>
                        <a:rPr lang="en-GB" sz="1200" i="1" dirty="0" err="1"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tigre</a:t>
                      </a:r>
                      <a:endParaRPr sz="1200" dirty="0"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She writes in research that is this animal is covered  in fur with black and orange stripes </a:t>
                      </a:r>
                      <a:endParaRPr sz="1200" dirty="0"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classification is this organism likely to belong to? </a:t>
                      </a:r>
                      <a:endParaRPr sz="1200" dirty="0"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5" name="Google Shape;305;p42"/>
          <p:cNvSpPr txBox="1"/>
          <p:nvPr/>
        </p:nvSpPr>
        <p:spPr>
          <a:xfrm>
            <a:off x="551500" y="2738375"/>
            <a:ext cx="6133800" cy="17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Observable features used to classify animals include: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Body cover: fur, scales, feathers, skin.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Amount of legs: 2, 4, 6, 8.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Body feature: shell, tentacles, claws, tail. </a:t>
            </a:r>
            <a:endParaRPr/>
          </a:p>
        </p:txBody>
      </p:sp>
      <p:pic>
        <p:nvPicPr>
          <p:cNvPr id="6" name="Picture 2" descr="Image result for pencil">
            <a:extLst>
              <a:ext uri="{FF2B5EF4-FFF2-40B4-BE49-F238E27FC236}">
                <a16:creationId xmlns:a16="http://schemas.microsoft.com/office/drawing/2014/main" id="{FC97A26E-5185-4E9B-9DC2-BAFD30D26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455475" y="695800"/>
            <a:ext cx="6173700" cy="1196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Classify the following animals with your own observable features.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Compare your classification system with the person next to you. Describe how they are s</a:t>
            </a: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imilar and different.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12" name="Google Shape;312;p43"/>
          <p:cNvGraphicFramePr/>
          <p:nvPr>
            <p:extLst>
              <p:ext uri="{D42A27DB-BD31-4B8C-83A1-F6EECF244321}">
                <p14:modId xmlns:p14="http://schemas.microsoft.com/office/powerpoint/2010/main" val="2365322873"/>
              </p:ext>
            </p:extLst>
          </p:nvPr>
        </p:nvGraphicFramePr>
        <p:xfrm>
          <a:off x="6813900" y="1438984"/>
          <a:ext cx="2176150" cy="3210881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7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0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Classification</a:t>
                      </a:r>
                      <a:r>
                        <a:rPr lang="en-GB" sz="10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is a system of sorting organisms such as plants and animals into different groups based on observable features.</a:t>
                      </a:r>
                      <a:endParaRPr sz="10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Observable features used to classify animals include: </a:t>
                      </a:r>
                      <a:endParaRPr sz="9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entury Gothic"/>
                        <a:buChar char="●"/>
                      </a:pPr>
                      <a:r>
                        <a:rPr lang="en-GB" sz="9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Body cover: fur, scales, feathers, skin.</a:t>
                      </a:r>
                      <a:endParaRPr sz="9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entury Gothic"/>
                        <a:buChar char="●"/>
                      </a:pPr>
                      <a:r>
                        <a:rPr lang="en-GB" sz="9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Amount of legs: 2, 4, 6, 8. </a:t>
                      </a:r>
                      <a:endParaRPr sz="9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entury Gothic"/>
                        <a:buChar char="●"/>
                      </a:pPr>
                      <a:r>
                        <a:rPr lang="en-GB" sz="9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Body feature: shell, tentacles, claws, tail. </a:t>
                      </a:r>
                      <a:endParaRPr sz="9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3" name="Google Shape;313;p43"/>
          <p:cNvPicPr preferRelativeResize="0"/>
          <p:nvPr/>
        </p:nvPicPr>
        <p:blipFill rotWithShape="1">
          <a:blip r:embed="rId3">
            <a:alphaModFix/>
          </a:blip>
          <a:srcRect t="41162"/>
          <a:stretch/>
        </p:blipFill>
        <p:spPr>
          <a:xfrm>
            <a:off x="455475" y="2174800"/>
            <a:ext cx="4308049" cy="269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 rotWithShape="1">
          <a:blip r:embed="rId3">
            <a:alphaModFix/>
          </a:blip>
          <a:srcRect l="31407" r="48878" b="56220"/>
          <a:stretch/>
        </p:blipFill>
        <p:spPr>
          <a:xfrm>
            <a:off x="4763525" y="3044425"/>
            <a:ext cx="752500" cy="17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 rotWithShape="1">
          <a:blip r:embed="rId3">
            <a:alphaModFix/>
          </a:blip>
          <a:srcRect l="77640" b="62928"/>
          <a:stretch/>
        </p:blipFill>
        <p:spPr>
          <a:xfrm>
            <a:off x="5700750" y="3413300"/>
            <a:ext cx="853451" cy="1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 l="50128" t="21198" r="21904" b="56221"/>
          <a:stretch/>
        </p:blipFill>
        <p:spPr>
          <a:xfrm>
            <a:off x="5237013" y="2127600"/>
            <a:ext cx="1067525" cy="9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17EA456E-7D57-4282-93F4-D1213E64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We will define classification.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We will explain why classification systems are helpful.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We will give observable features to classify animals.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2" name="Google Shape;322;p4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graphicFrame>
        <p:nvGraphicFramePr>
          <p:cNvPr id="323" name="Google Shape;323;p44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577250" y="864700"/>
            <a:ext cx="73698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700" b="1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M ______________________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700" b="1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R ______________________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700" b="1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S ______________________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b="1">
              <a:solidFill>
                <a:srgbClr val="00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700" b="1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G ______________________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700" b="1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R ______________________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700" b="1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E  ______________________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700" b="1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N ______________________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700" b="1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C ______________________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489525" y="140800"/>
            <a:ext cx="48036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Fill in the following acronym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2" descr="Image result for pencil">
            <a:extLst>
              <a:ext uri="{FF2B5EF4-FFF2-40B4-BE49-F238E27FC236}">
                <a16:creationId xmlns:a16="http://schemas.microsoft.com/office/drawing/2014/main" id="{352567A8-BA88-4FB6-AD5C-B424E74B0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Fill in the missing type of variable below </a:t>
            </a:r>
            <a:endParaRPr/>
          </a:p>
        </p:txBody>
      </p:sp>
      <p:graphicFrame>
        <p:nvGraphicFramePr>
          <p:cNvPr id="175" name="Google Shape;175;p29"/>
          <p:cNvGraphicFramePr/>
          <p:nvPr/>
        </p:nvGraphicFramePr>
        <p:xfrm>
          <a:off x="555925" y="1589450"/>
          <a:ext cx="8488225" cy="2814138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72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Type of Variable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____________Variable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Only one variable that is changed on purpose in the experiment.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____________Variable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measured and what changes because of the independent variable.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____________Variable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All variables that are kept the same in an experiment.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2" descr="Image result for pencil">
            <a:extLst>
              <a:ext uri="{FF2B5EF4-FFF2-40B4-BE49-F238E27FC236}">
                <a16:creationId xmlns:a16="http://schemas.microsoft.com/office/drawing/2014/main" id="{122E1BCB-CD0C-4A72-BC31-3FE82EDA5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INDEPENDENT VARIABLE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500">
                <a:solidFill>
                  <a:srgbClr val="0B5394"/>
                </a:solidFill>
              </a:rPr>
              <a:t>WHAT IS CHANGED IN THE EXPERIMENT</a:t>
            </a:r>
            <a:endParaRPr sz="35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DEPENDENT VARIABLE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500">
                <a:solidFill>
                  <a:srgbClr val="0B5394"/>
                </a:solidFill>
              </a:rPr>
              <a:t>WHAT IS MEASURED AND CHANGES</a:t>
            </a:r>
            <a:endParaRPr sz="35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CONTROLLED VARIABLE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WHAT ARE KEPT THE SAME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724650" y="322650"/>
            <a:ext cx="6754800" cy="45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experiment, students wanted to see if pumpkin plants grow quicker in full sun not shade.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At the end of 4 weeks the pumpkin plants were measured in cm using a ruler.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Answer the following questions: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the independent variable is?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the dependent variable is?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would be two controlled variables?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	</a:t>
            </a:r>
            <a:endParaRPr dirty="0"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764" y="2183700"/>
            <a:ext cx="2642412" cy="15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Image result for pencil">
            <a:extLst>
              <a:ext uri="{FF2B5EF4-FFF2-40B4-BE49-F238E27FC236}">
                <a16:creationId xmlns:a16="http://schemas.microsoft.com/office/drawing/2014/main" id="{BE0B8DDC-58E4-4264-8CA7-EF24F7511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497975" y="2571750"/>
            <a:ext cx="5946600" cy="23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define classification.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explain why classification systems are helpful.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list observable features used to classify animals.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>
                <a:solidFill>
                  <a:srgbClr val="FFFFFF"/>
                </a:solidFill>
              </a:rPr>
              <a:t>We will explain why we classify organisms.</a:t>
            </a:r>
            <a:endParaRPr sz="4800">
              <a:solidFill>
                <a:srgbClr val="FFFFFF"/>
              </a:solidFill>
            </a:endParaRPr>
          </a:p>
        </p:txBody>
      </p:sp>
      <p:graphicFrame>
        <p:nvGraphicFramePr>
          <p:cNvPr id="203" name="Google Shape;203;p34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4" name="Google Shape;204;p34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5" name="Google Shape;205;p34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body" idx="2"/>
          </p:nvPr>
        </p:nvSpPr>
        <p:spPr>
          <a:xfrm>
            <a:off x="552550" y="748125"/>
            <a:ext cx="5150400" cy="41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hundreds of types of dogs.  Each one looks different from one another but all dogs have some features in common.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Looking at this picture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How are these dogs different?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How are these dog similar?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</a:rPr>
              <a:t>We will explain why we classify organisms.</a:t>
            </a:r>
            <a:endParaRPr/>
          </a:p>
        </p:txBody>
      </p:sp>
      <p:graphicFrame>
        <p:nvGraphicFramePr>
          <p:cNvPr id="212" name="Google Shape;212;p35"/>
          <p:cNvGraphicFramePr/>
          <p:nvPr/>
        </p:nvGraphicFramePr>
        <p:xfrm>
          <a:off x="871830" y="4100038"/>
          <a:ext cx="4387500" cy="868620"/>
        </p:xfrm>
        <a:graphic>
          <a:graphicData uri="http://schemas.openxmlformats.org/drawingml/2006/table">
            <a:tbl>
              <a:tblPr>
                <a:noFill/>
                <a:tableStyleId>{531216AD-661D-4270-B649-4393EF5C1306}</a:tableStyleId>
              </a:tblPr>
              <a:tblGrid>
                <a:gridCol w="43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 Dogs have fur, four legs and ears. They have different sized bodies and coat colour.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650" y="817926"/>
            <a:ext cx="3376525" cy="38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pencil">
            <a:extLst>
              <a:ext uri="{FF2B5EF4-FFF2-40B4-BE49-F238E27FC236}">
                <a16:creationId xmlns:a16="http://schemas.microsoft.com/office/drawing/2014/main" id="{7BB5DB4F-875E-4AF8-8246-F43FE8AE7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922E8E-0476-40B4-A47B-CA69AAA8C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A79EDF-77F9-44C4-97AF-D3625C575713}">
  <ds:schemaRefs>
    <ds:schemaRef ds:uri="http://schemas.microsoft.com/office/2006/metadata/properties"/>
    <ds:schemaRef ds:uri="http://schemas.microsoft.com/office/infopath/2007/PartnerControls"/>
    <ds:schemaRef ds:uri="8f659357-f805-491c-ad0b-5621b2de6466"/>
    <ds:schemaRef ds:uri="d5c732d2-f217-444a-91d8-37c5714ca695"/>
  </ds:schemaRefs>
</ds:datastoreItem>
</file>

<file path=customXml/itemProps3.xml><?xml version="1.0" encoding="utf-8"?>
<ds:datastoreItem xmlns:ds="http://schemas.openxmlformats.org/officeDocument/2006/customXml" ds:itemID="{0895D304-E049-4214-AAB2-8C34EFD4D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1260</Words>
  <Application>Microsoft Office PowerPoint</Application>
  <PresentationFormat>On-screen Show (16:9)</PresentationFormat>
  <Paragraphs>175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Cabin</vt:lpstr>
      <vt:lpstr>Impact</vt:lpstr>
      <vt:lpstr>Century Gothic</vt:lpstr>
      <vt:lpstr>ASC EDI Template</vt:lpstr>
      <vt:lpstr>Simple Light</vt:lpstr>
      <vt:lpstr>WHY WE CLASSIFY ANIMALS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 why we classify organisms.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explain why we classify organisms.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WE CLASSIFY ANIMALS </dc:title>
  <cp:lastModifiedBy>COOPER Sarina [Southern River College]</cp:lastModifiedBy>
  <cp:revision>2</cp:revision>
  <dcterms:modified xsi:type="dcterms:W3CDTF">2024-06-10T08:07:38Z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</Properties>
</file>